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0" r:id="rId5"/>
    <p:sldId id="261" r:id="rId6"/>
    <p:sldId id="270" r:id="rId7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B5E828E-A596-364F-90E6-E55D0C4F7A12}">
          <p14:sldIdLst>
            <p14:sldId id="257"/>
          </p14:sldIdLst>
        </p14:section>
        <p14:section name="Untitled Section" id="{11E40506-5F6A-EB49-AB15-CCB8787563D1}">
          <p14:sldIdLst/>
        </p14:section>
        <p14:section name="Untitled Section" id="{DA1EDB23-9A73-BF4A-8D8F-E71664231F44}">
          <p14:sldIdLst>
            <p14:sldId id="258"/>
          </p14:sldIdLst>
        </p14:section>
        <p14:section name="Untitled Section" id="{0DE37D27-262D-A942-8977-2B6B39E18598}">
          <p14:sldIdLst>
            <p14:sldId id="259"/>
            <p14:sldId id="260"/>
            <p14:sldId id="261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0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66" autoAdjust="0"/>
    <p:restoredTop sz="85064" autoAdjust="0"/>
  </p:normalViewPr>
  <p:slideViewPr>
    <p:cSldViewPr>
      <p:cViewPr>
        <p:scale>
          <a:sx n="131" d="100"/>
          <a:sy n="131" d="100"/>
        </p:scale>
        <p:origin x="888" y="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C31F0-6307-43D7-B426-362B81B3FE23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1AC56-67B4-4B42-AB98-E5973BEED7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21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4BB47-60E5-41BA-AF43-D3F9B311036C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628D-7D37-4FAB-A98C-EE4F7ADDCD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82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9628D-7D37-4FAB-A98C-EE4F7ADDCD3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97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9628D-7D37-4FAB-A98C-EE4F7ADDCD3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97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9628D-7D37-4FAB-A98C-EE4F7ADDCD3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789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9628D-7D37-4FAB-A98C-EE4F7ADDCD3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650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9628D-7D37-4FAB-A98C-EE4F7ADDCD3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709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9628D-7D37-4FAB-A98C-EE4F7ADDCD3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97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alphaModFix amt="37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8472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alphaModFix amt="37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5752"/>
            <a:ext cx="9144000" cy="615352"/>
          </a:xfrm>
          <a:prstGeom prst="rect">
            <a:avLst/>
          </a:prstGeom>
          <a:solidFill>
            <a:schemeClr val="tx1">
              <a:lumMod val="95000"/>
              <a:lumOff val="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atin typeface="Bebas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6200"/>
            <a:ext cx="5791200" cy="4572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Bebas" pitchFamily="2" charset="0"/>
              </a:defRPr>
            </a:lvl1pPr>
          </a:lstStyle>
          <a:p>
            <a:pPr lvl="0"/>
            <a:r>
              <a:rPr lang="en-US" dirty="0" smtClean="0"/>
              <a:t>Lesson Title</a:t>
            </a:r>
          </a:p>
        </p:txBody>
      </p:sp>
    </p:spTree>
    <p:extLst>
      <p:ext uri="{BB962C8B-B14F-4D97-AF65-F5344CB8AC3E}">
        <p14:creationId xmlns:p14="http://schemas.microsoft.com/office/powerpoint/2010/main" val="519197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alphaModFix amt="37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9936" y="2133600"/>
            <a:ext cx="9144000" cy="365760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3318755" y="634992"/>
            <a:ext cx="2607558" cy="260755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9936" y="3505200"/>
            <a:ext cx="9114064" cy="457200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  <a:latin typeface="Bebas" pitchFamily="2" charset="0"/>
              </a:defRPr>
            </a:lvl1pPr>
          </a:lstStyle>
          <a:p>
            <a:pPr lvl="0"/>
            <a:r>
              <a:rPr lang="en-US" dirty="0" smtClean="0"/>
              <a:t>Lesson Title</a:t>
            </a:r>
          </a:p>
        </p:txBody>
      </p:sp>
    </p:spTree>
    <p:extLst>
      <p:ext uri="{BB962C8B-B14F-4D97-AF65-F5344CB8AC3E}">
        <p14:creationId xmlns:p14="http://schemas.microsoft.com/office/powerpoint/2010/main" val="3843591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2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07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46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89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951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6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91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320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754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31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41995-5F31-457B-8256-1BFA76B333A0}" type="datetimeFigureOut">
              <a:rPr lang="en-US" smtClean="0"/>
              <a:t>6/27/17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D7B36-799F-42AB-93CE-66C05D41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33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tags" Target="../tags/tag2.xml"/><Relationship Id="rId2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Relationship Id="rId6" Type="http://schemas.openxmlformats.org/officeDocument/2006/relationships/image" Target="../media/image4.png"/><Relationship Id="rId7" Type="http://schemas.openxmlformats.org/officeDocument/2006/relationships/slide" Target="slide3.xml"/><Relationship Id="rId8" Type="http://schemas.openxmlformats.org/officeDocument/2006/relationships/slide" Target="slide4.xml"/><Relationship Id="rId9" Type="http://schemas.openxmlformats.org/officeDocument/2006/relationships/slide" Target="slide5.xml"/><Relationship Id="rId10" Type="http://schemas.openxmlformats.org/officeDocument/2006/relationships/image" Target="../media/image2.png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5.png"/><Relationship Id="rId1" Type="http://schemas.openxmlformats.org/officeDocument/2006/relationships/tags" Target="../tags/tag7.xml"/><Relationship Id="rId2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6.png"/><Relationship Id="rId6" Type="http://schemas.openxmlformats.org/officeDocument/2006/relationships/slide" Target="slide2.xml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4.png"/><Relationship Id="rId1" Type="http://schemas.openxmlformats.org/officeDocument/2006/relationships/tags" Target="../tags/tag11.xml"/><Relationship Id="rId2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Relationship Id="rId6" Type="http://schemas.openxmlformats.org/officeDocument/2006/relationships/image" Target="../media/image2.png"/><Relationship Id="rId7" Type="http://schemas.openxmlformats.org/officeDocument/2006/relationships/hyperlink" Target="http://www.amanet.org/training/articles/the-five-steps-to-conflict-resolution.aspx" TargetMode="External"/><Relationship Id="rId8" Type="http://schemas.openxmlformats.org/officeDocument/2006/relationships/image" Target="../media/image7.png"/><Relationship Id="rId1" Type="http://schemas.openxmlformats.org/officeDocument/2006/relationships/tags" Target="../tags/tag13.xml"/><Relationship Id="rId2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hristy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71"/>
          <a:stretch/>
        </p:blipFill>
        <p:spPr>
          <a:xfrm>
            <a:off x="-152400" y="762000"/>
            <a:ext cx="3067049" cy="609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0" y="1030069"/>
            <a:ext cx="2362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Bellota Bold" pitchFamily="50" charset="0"/>
                <a:ea typeface="Bellota Bold" pitchFamily="50" charset="0"/>
              </a:rPr>
              <a:t>Deborah Mills</a:t>
            </a:r>
          </a:p>
          <a:p>
            <a:pPr algn="ctr"/>
            <a:r>
              <a:rPr lang="en-US" sz="1600" dirty="0" smtClean="0">
                <a:latin typeface="+mj-lt"/>
                <a:ea typeface="Bellota Bold" pitchFamily="50" charset="0"/>
              </a:rPr>
              <a:t>Compliance </a:t>
            </a:r>
            <a:r>
              <a:rPr lang="en-US" sz="1600" dirty="0" smtClean="0">
                <a:latin typeface="+mj-lt"/>
                <a:ea typeface="Bellota Bold" pitchFamily="50" charset="0"/>
              </a:rPr>
              <a:t>Training Manager</a:t>
            </a:r>
            <a:r>
              <a:rPr lang="en-US" sz="1600" dirty="0" smtClean="0">
                <a:latin typeface="+mj-lt"/>
                <a:ea typeface="Bellota Bold" pitchFamily="50" charset="0"/>
              </a:rPr>
              <a:t>, </a:t>
            </a:r>
            <a:r>
              <a:rPr lang="en-US" sz="1600" dirty="0" smtClean="0">
                <a:latin typeface="+mj-lt"/>
                <a:ea typeface="Bellota Bold" pitchFamily="50" charset="0"/>
              </a:rPr>
              <a:t>Seeking </a:t>
            </a:r>
            <a:r>
              <a:rPr lang="en-US" sz="1600" dirty="0" smtClean="0">
                <a:latin typeface="+mj-lt"/>
                <a:ea typeface="Bellota Bold" pitchFamily="50" charset="0"/>
              </a:rPr>
              <a:t>a </a:t>
            </a:r>
            <a:r>
              <a:rPr lang="en-US" sz="1600" dirty="0" smtClean="0">
                <a:latin typeface="+mj-lt"/>
                <a:ea typeface="Bellota Bold" pitchFamily="50" charset="0"/>
              </a:rPr>
              <a:t>Change, LLC</a:t>
            </a:r>
            <a:endParaRPr lang="en-US" sz="1600" dirty="0">
              <a:latin typeface="+mj-lt"/>
              <a:ea typeface="Bellota Bold" pitchFamily="50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67993">
            <a:off x="2818141" y="1936473"/>
            <a:ext cx="762000" cy="762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640036" y="881437"/>
            <a:ext cx="4267200" cy="414776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1116211"/>
            <a:ext cx="3962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Welcome!</a:t>
            </a:r>
          </a:p>
          <a:p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Seeking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Change, LLC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requires its employees to complete annual Compliance Training on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Conflict Resolution.</a:t>
            </a:r>
          </a:p>
          <a:p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All employees must complete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module by July 31 and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pass with at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least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85%. </a:t>
            </a: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Employees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may re-take a module up to 3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times.</a:t>
            </a:r>
          </a:p>
          <a:p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Click to advance to Scenario 1: Dissatisfied with Customer Service</a:t>
            </a:r>
          </a:p>
          <a:p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/>
          </p:nvPr>
        </p:nvSpPr>
        <p:spPr>
          <a:xfrm>
            <a:off x="0" y="76200"/>
            <a:ext cx="6172200" cy="457200"/>
          </a:xfrm>
        </p:spPr>
        <p:txBody>
          <a:bodyPr>
            <a:normAutofit/>
          </a:bodyPr>
          <a:lstStyle/>
          <a:p>
            <a:r>
              <a:rPr lang="en-US" dirty="0" smtClean="0"/>
              <a:t>Scenario  </a:t>
            </a:r>
            <a:r>
              <a:rPr lang="en-US" dirty="0" smtClean="0"/>
              <a:t>1: Dissatisfied </a:t>
            </a:r>
            <a:r>
              <a:rPr lang="en-US" smtClean="0"/>
              <a:t>With Customer Service</a:t>
            </a:r>
            <a:endParaRPr lang="en-US" dirty="0"/>
          </a:p>
        </p:txBody>
      </p:sp>
      <p:sp>
        <p:nvSpPr>
          <p:cNvPr id="16" name="Rounded Rectangle 15">
            <a:hlinkClick r:id="" action="ppaction://hlinkshowjump?jump=nextslide"/>
          </p:cNvPr>
          <p:cNvSpPr/>
          <p:nvPr/>
        </p:nvSpPr>
        <p:spPr>
          <a:xfrm>
            <a:off x="5791200" y="5562600"/>
            <a:ext cx="1371600" cy="381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Bellota" pitchFamily="50" charset="0"/>
                <a:ea typeface="Bellota" pitchFamily="50" charset="0"/>
              </a:rPr>
              <a:t>Get Started</a:t>
            </a:r>
            <a:endParaRPr lang="en-US" sz="1400" dirty="0">
              <a:solidFill>
                <a:schemeClr val="bg1"/>
              </a:solidFill>
              <a:latin typeface="Bellota" pitchFamily="50" charset="0"/>
              <a:ea typeface="Bellota" pitchFamily="5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717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0" y="1234194"/>
            <a:ext cx="7848600" cy="1813806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47319" y="1345936"/>
            <a:ext cx="50774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top international Import/Export customer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 Seeking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Change, LLC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is angry over what he perceives to be inept service. He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was escalated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Scott Fillmore.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Scott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has reviewed the trouble ticket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documentation. Based on company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olicies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procedures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click the choice below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that you believe Scott should follow. Which is the best choice for managing the conflict?</a:t>
            </a: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52400" y="787397"/>
            <a:ext cx="2648353" cy="2632956"/>
            <a:chOff x="5402036" y="4327072"/>
            <a:chExt cx="1702627" cy="1692728"/>
          </a:xfrm>
        </p:grpSpPr>
        <p:sp>
          <p:nvSpPr>
            <p:cNvPr id="12" name="Oval 11"/>
            <p:cNvSpPr/>
            <p:nvPr/>
          </p:nvSpPr>
          <p:spPr>
            <a:xfrm>
              <a:off x="5410200" y="4343400"/>
              <a:ext cx="1676400" cy="1676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aul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0" r="559" b="70790"/>
            <a:stretch/>
          </p:blipFill>
          <p:spPr>
            <a:xfrm>
              <a:off x="5402036" y="4327072"/>
              <a:ext cx="1702627" cy="1666030"/>
            </a:xfrm>
            <a:prstGeom prst="ellipse">
              <a:avLst/>
            </a:prstGeom>
          </p:spPr>
        </p:pic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76200"/>
            <a:ext cx="6096000" cy="457200"/>
          </a:xfrm>
        </p:spPr>
        <p:txBody>
          <a:bodyPr/>
          <a:lstStyle/>
          <a:p>
            <a:r>
              <a:rPr lang="en-US" dirty="0" smtClean="0"/>
              <a:t>Scenario 1: Dissatisfied With Customer Service</a:t>
            </a:r>
            <a:endParaRPr lang="en-US" dirty="0"/>
          </a:p>
        </p:txBody>
      </p:sp>
      <p:sp>
        <p:nvSpPr>
          <p:cNvPr id="5" name="Rectangle 4">
            <a:hlinkClick r:id="rId7" action="ppaction://hlinksldjump"/>
          </p:cNvPr>
          <p:cNvSpPr/>
          <p:nvPr/>
        </p:nvSpPr>
        <p:spPr>
          <a:xfrm>
            <a:off x="322881" y="3485909"/>
            <a:ext cx="6190848" cy="685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/>
              <a:t>Choice 1</a:t>
            </a:r>
          </a:p>
          <a:p>
            <a:r>
              <a:rPr lang="en-US" sz="1400" dirty="0" smtClean="0"/>
              <a:t>Scott </a:t>
            </a:r>
            <a:r>
              <a:rPr lang="en-US" sz="1400" dirty="0" smtClean="0"/>
              <a:t>should identify the customer’s problem then propose a solution that satisfies the </a:t>
            </a:r>
            <a:r>
              <a:rPr lang="en-US" sz="1400" dirty="0" smtClean="0"/>
              <a:t>customer.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hlinkClick r:id="rId8" action="ppaction://hlinksldjump"/>
          </p:cNvPr>
          <p:cNvSpPr/>
          <p:nvPr/>
        </p:nvSpPr>
        <p:spPr>
          <a:xfrm>
            <a:off x="304800" y="4393573"/>
            <a:ext cx="6190848" cy="94042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/>
              <a:t>Choice 2</a:t>
            </a:r>
          </a:p>
          <a:p>
            <a:r>
              <a:rPr lang="en-US" sz="1400" dirty="0" smtClean="0"/>
              <a:t>Since </a:t>
            </a:r>
            <a:r>
              <a:rPr lang="en-US" sz="1400" dirty="0" smtClean="0"/>
              <a:t>both Import Reps have supporting documentation for the actions taken by the company, Scott should stick with the decision(s).</a:t>
            </a:r>
            <a:endParaRPr lang="en-US" sz="1400" dirty="0"/>
          </a:p>
        </p:txBody>
      </p:sp>
      <p:sp>
        <p:nvSpPr>
          <p:cNvPr id="17" name="Rectangle 16">
            <a:hlinkClick r:id="rId9" action="ppaction://hlinksldjump"/>
          </p:cNvPr>
          <p:cNvSpPr/>
          <p:nvPr/>
        </p:nvSpPr>
        <p:spPr>
          <a:xfrm>
            <a:off x="304799" y="5517282"/>
            <a:ext cx="6190850" cy="10359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endParaRPr lang="en-US" sz="1600" dirty="0" smtClean="0"/>
          </a:p>
          <a:p>
            <a:pPr algn="ctr"/>
            <a:endParaRPr lang="en-US" sz="1400" dirty="0"/>
          </a:p>
          <a:p>
            <a:endParaRPr lang="en-US" sz="1600" b="1" dirty="0" smtClean="0"/>
          </a:p>
          <a:p>
            <a:r>
              <a:rPr lang="en-US" sz="1600" b="1" dirty="0" smtClean="0"/>
              <a:t>Choice 3</a:t>
            </a:r>
          </a:p>
          <a:p>
            <a:r>
              <a:rPr lang="en-US" sz="1400" dirty="0" smtClean="0"/>
              <a:t>After listening to the Customer, Scott should (1) acknowledge the claims,</a:t>
            </a:r>
          </a:p>
          <a:p>
            <a:r>
              <a:rPr lang="en-US" sz="1400" dirty="0" smtClean="0"/>
              <a:t>(2) state </a:t>
            </a:r>
            <a:r>
              <a:rPr lang="en-US" sz="1400" dirty="0" smtClean="0"/>
              <a:t>the </a:t>
            </a:r>
            <a:r>
              <a:rPr lang="en-US" sz="1400" dirty="0" smtClean="0"/>
              <a:t>customer’s </a:t>
            </a:r>
            <a:r>
              <a:rPr lang="en-US" sz="1400" dirty="0" smtClean="0"/>
              <a:t>issue’s  clearly and </a:t>
            </a:r>
            <a:r>
              <a:rPr lang="en-US" sz="1400" dirty="0" smtClean="0"/>
              <a:t>precisely,</a:t>
            </a:r>
            <a:r>
              <a:rPr lang="en-US" sz="1400" dirty="0"/>
              <a:t> </a:t>
            </a:r>
            <a:r>
              <a:rPr lang="en-US" sz="1400" dirty="0" smtClean="0"/>
              <a:t>(3) </a:t>
            </a:r>
            <a:r>
              <a:rPr lang="en-US" sz="1400" dirty="0" smtClean="0"/>
              <a:t>offer a solution to the customer’s immediate problem, and (4) explain the process and offer assurances.  </a:t>
            </a:r>
            <a:endParaRPr lang="en-US" sz="1400" dirty="0" smtClean="0"/>
          </a:p>
          <a:p>
            <a:pPr marL="342900" indent="-342900" algn="ctr">
              <a:buFont typeface="+mj-lt"/>
              <a:buAutoNum type="arabicPeriod"/>
            </a:pPr>
            <a:endParaRPr lang="en-US" sz="1600" dirty="0" smtClean="0"/>
          </a:p>
          <a:p>
            <a:pPr marL="342900" indent="-342900" algn="ctr">
              <a:buFont typeface="+mj-lt"/>
              <a:buAutoNum type="arabicPeriod"/>
            </a:pPr>
            <a:endParaRPr lang="en-US" sz="1700" dirty="0" smtClean="0"/>
          </a:p>
          <a:p>
            <a:pPr marL="342900" indent="-342900" algn="ctr">
              <a:buFont typeface="+mj-lt"/>
              <a:buAutoNum type="arabicPeriod"/>
            </a:pPr>
            <a:endParaRPr lang="en-US" sz="1700" dirty="0" smtClean="0"/>
          </a:p>
        </p:txBody>
      </p:sp>
      <p:pic>
        <p:nvPicPr>
          <p:cNvPr id="18" name="Christy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4051"/>
          <a:stretch/>
        </p:blipFill>
        <p:spPr>
          <a:xfrm>
            <a:off x="6542214" y="2141097"/>
            <a:ext cx="3067049" cy="47748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1005" y="2562835"/>
            <a:ext cx="210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Scott Fillmore</a:t>
            </a:r>
            <a:r>
              <a:rPr lang="en-US" sz="1200" dirty="0" smtClean="0">
                <a:solidFill>
                  <a:schemeClr val="bg1"/>
                </a:solidFill>
              </a:rPr>
              <a:t>, Team Member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Seeking a Change, LLC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016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04800" y="3381851"/>
            <a:ext cx="8534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FEEDBACK</a:t>
            </a:r>
          </a:p>
          <a:p>
            <a:pPr algn="ctr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Choice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1</a:t>
            </a:r>
          </a:p>
          <a:p>
            <a:pPr algn="ctr"/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This choice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partially addresses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problem,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but there is a better choice that is more comprehensive.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Paul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93" r="1593" b="70635"/>
          <a:stretch/>
        </p:blipFill>
        <p:spPr>
          <a:xfrm>
            <a:off x="3417886" y="838200"/>
            <a:ext cx="2449514" cy="2419350"/>
          </a:xfrm>
          <a:prstGeom prst="ellipse">
            <a:avLst/>
          </a:prstGeom>
        </p:spPr>
      </p:pic>
      <p:sp>
        <p:nvSpPr>
          <p:cNvPr id="7" name="Rounded Rectangle 6">
            <a:hlinkClick r:id="" action="ppaction://hlinkshowjump?jump=previousslide"/>
          </p:cNvPr>
          <p:cNvSpPr/>
          <p:nvPr/>
        </p:nvSpPr>
        <p:spPr>
          <a:xfrm>
            <a:off x="3810000" y="5029200"/>
            <a:ext cx="1447800" cy="381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Bellota" pitchFamily="50" charset="0"/>
                <a:ea typeface="Bellota" pitchFamily="50" charset="0"/>
              </a:rPr>
              <a:t>Back to Scenario</a:t>
            </a:r>
            <a:endParaRPr lang="en-US" sz="1400" dirty="0">
              <a:solidFill>
                <a:schemeClr val="bg1"/>
              </a:solidFill>
              <a:latin typeface="Bellota" pitchFamily="50" charset="0"/>
              <a:ea typeface="Bellota" pitchFamily="5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638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ul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14"/>
          <a:stretch/>
        </p:blipFill>
        <p:spPr>
          <a:xfrm>
            <a:off x="3343247" y="770164"/>
            <a:ext cx="2548645" cy="2459655"/>
          </a:xfrm>
          <a:prstGeom prst="ellipse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800" y="3381851"/>
            <a:ext cx="8534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FEEDBACK</a:t>
            </a:r>
          </a:p>
          <a:p>
            <a:pPr algn="ctr"/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Choice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2</a:t>
            </a:r>
          </a:p>
          <a:p>
            <a:pPr algn="ctr"/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This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choice does not align with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company Conflict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Management Compliance Training. 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ounded Rectangle 4">
            <a:hlinkClick r:id="rId6" action="ppaction://hlinksldjump"/>
          </p:cNvPr>
          <p:cNvSpPr/>
          <p:nvPr/>
        </p:nvSpPr>
        <p:spPr>
          <a:xfrm>
            <a:off x="3810000" y="5105400"/>
            <a:ext cx="1447800" cy="381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Bellota" pitchFamily="50" charset="0"/>
                <a:ea typeface="Bellota" pitchFamily="50" charset="0"/>
              </a:rPr>
              <a:t>Back to Scenario</a:t>
            </a:r>
            <a:endParaRPr lang="en-US" sz="1400" dirty="0">
              <a:solidFill>
                <a:schemeClr val="bg1"/>
              </a:solidFill>
              <a:latin typeface="Bellota" pitchFamily="50" charset="0"/>
              <a:ea typeface="Bellota" pitchFamily="5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878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3381851"/>
            <a:ext cx="853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FEEDBACK</a:t>
            </a:r>
          </a:p>
          <a:p>
            <a:pPr algn="ctr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Choice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3</a:t>
            </a:r>
          </a:p>
          <a:p>
            <a:pPr algn="ctr"/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This is the best option as it aligns with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company Compliance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Training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 follows company policy and procedures as it takes positive steps toward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managing conflict.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aul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" r="559" b="70790"/>
          <a:stretch/>
        </p:blipFill>
        <p:spPr>
          <a:xfrm>
            <a:off x="3276600" y="609600"/>
            <a:ext cx="2648353" cy="2591427"/>
          </a:xfrm>
          <a:prstGeom prst="ellipse">
            <a:avLst/>
          </a:prstGeom>
        </p:spPr>
      </p:pic>
      <p:sp>
        <p:nvSpPr>
          <p:cNvPr id="6" name="Rounded Rectangle 5">
            <a:hlinkClick r:id="" action="ppaction://hlinkshowjump?jump=lastslide"/>
          </p:cNvPr>
          <p:cNvSpPr/>
          <p:nvPr/>
        </p:nvSpPr>
        <p:spPr>
          <a:xfrm>
            <a:off x="3886200" y="5257800"/>
            <a:ext cx="1447800" cy="381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Bellota" pitchFamily="50" charset="0"/>
                <a:ea typeface="Bellota" pitchFamily="50" charset="0"/>
              </a:rPr>
              <a:t>Go to</a:t>
            </a:r>
            <a:endParaRPr lang="en-US" sz="1400" dirty="0">
              <a:solidFill>
                <a:schemeClr val="bg1"/>
              </a:solidFill>
              <a:latin typeface="Bellota" pitchFamily="50" charset="0"/>
              <a:ea typeface="Bellota" pitchFamily="5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83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hristy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11"/>
          <a:stretch/>
        </p:blipFill>
        <p:spPr>
          <a:xfrm>
            <a:off x="-558265" y="751387"/>
            <a:ext cx="3149065" cy="610661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14600" y="881437"/>
            <a:ext cx="4267200" cy="384296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667000" y="1116210"/>
            <a:ext cx="3962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ebas" pitchFamily="2" charset="0"/>
                <a:ea typeface="Bellota Bold" pitchFamily="50" charset="0"/>
              </a:rPr>
              <a:t>wrap-up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Scenario 1: Dissatisfied With Customer Service illustrates how employees can apply skills gained from the Conflic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 Management Training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 solve real problems.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More resources on conflict resolution 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/>
          </p:nvPr>
        </p:nvSpPr>
        <p:spPr>
          <a:xfrm>
            <a:off x="0" y="76200"/>
            <a:ext cx="6248400" cy="457200"/>
          </a:xfrm>
        </p:spPr>
        <p:txBody>
          <a:bodyPr>
            <a:normAutofit/>
          </a:bodyPr>
          <a:lstStyle/>
          <a:p>
            <a:r>
              <a:rPr lang="en-US" dirty="0" smtClean="0"/>
              <a:t>Scenario </a:t>
            </a:r>
            <a:r>
              <a:rPr lang="en-US" dirty="0" smtClean="0"/>
              <a:t>1: Dissatisfied With Customer Service</a:t>
            </a:r>
            <a:endParaRPr lang="en-US" dirty="0"/>
          </a:p>
        </p:txBody>
      </p:sp>
      <p:pic>
        <p:nvPicPr>
          <p:cNvPr id="2" name="Paul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36"/>
          <a:stretch/>
        </p:blipFill>
        <p:spPr>
          <a:xfrm>
            <a:off x="6553200" y="577186"/>
            <a:ext cx="3048000" cy="62808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06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CHECK" val="0"/>
  <p:tag name="ARTICULATE_REFERENCE_ID" val="ae85ecdc-68b7-46bd-98e6-3b46dbf2e36f"/>
  <p:tag name="ARTICULATE_DESIGN_ID_OFFICE THEME" val="6O1zJvbuioX"/>
  <p:tag name="ARTICULATE_PROJECT_OPEN" val="1"/>
  <p:tag name="ARTICULATE_SLIDE_COUNT" val="15"/>
  <p:tag name="ARTICULATE_REFERENCE_COUNT" val="0"/>
  <p:tag name="ARTICULATE_PLAYER_GLOSSARY_XML" val="&lt;?xml version=&quot;1.0&quot; encoding=&quot;utf-16&quot;?&gt;&lt;glossary xmlns:xsi=&quot;http://www.w3.org/2001/XMLSchema-instance&quot; xmlns:xsd=&quot;http://www.w3.org/2001/XMLSchema&quot;&gt;&lt;terms /&gt;&lt;/glossary&gt;"/>
  <p:tag name="TAG_BACKING_FORM_KEY" val="15536604-c:\users\nicole\desktop\branched-ppt-scenario\branched-ppt-template.pptx"/>
  <p:tag name="ARTICULATE_PRESENTER_VERSION" val="8"/>
  <p:tag name="ARTICULATE_USED_PAGE_ORIENTATION" val="1"/>
  <p:tag name="ARTICULATE_USED_PAGE_SIZ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7"/>
  <p:tag name="ARTICULATE_NAV_LEVEL" val="1"/>
  <p:tag name="ARTICULATE_TOC_EXPANDED" val="True"/>
  <p:tag name="ARTICULATE_SLIDE_PRESENTER_GUID" val="5e840c65-df6f-41d1-8886-f4b3933cb753"/>
  <p:tag name="ARTICULATE_SLIDE_PAUSE" val="1"/>
  <p:tag name="ARTICULATE_HIDE_SLIDE" val="0"/>
  <p:tag name="ARTICULATE_PLAYER_CONTROL_PREVIOUS" val="True"/>
  <p:tag name="ARTICULATE_PLAYER_CONTROL_NEXT" val="True"/>
  <p:tag name="ARTICULATE_NEXT_BUTTON_ID" val="258"/>
  <p:tag name="ARTICULATE_PREV_BUTTON_ID" val="256"/>
  <p:tag name="ARTICULATE_USED_LAYOUT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CHARACTER_TYPE" val="photographic"/>
  <p:tag name="ARTICULATE_CHARACTER_ID" val="photo-female-00009"/>
  <p:tag name="ARTICULATE_CHARACTER_CROP" val="10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8"/>
  <p:tag name="ARTICULATE_NAV_LEVEL" val="1"/>
  <p:tag name="ARTICULATE_TOC_EXPANDED" val="True"/>
  <p:tag name="ARTICULATE_SLIDE_PRESENTER_GUID" val="5e840c65-df6f-41d1-8886-f4b3933cb753"/>
  <p:tag name="ARTICULATE_SLIDE_PAUSE" val="1"/>
  <p:tag name="ARTICULATE_HIDE_SLIDE" val="0"/>
  <p:tag name="ARTICULATE_PLAYER_CONTROL_PREVIOUS" val="False"/>
  <p:tag name="ARTICULATE_PLAYER_CONTROL_NEXT" val="False"/>
  <p:tag name="ARTICULATE_USED_LAYOUT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CHARACTER_TYPE" val="photographic"/>
  <p:tag name="ARTICULATE_CHARACTER_ID" val="photo-female-00009"/>
  <p:tag name="ARTICULATE_CHARACTER_CROP" val="10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CHARACTER_TYPE" val="photographic"/>
  <p:tag name="ARTICULATE_CHARACTER_ID" val="photo-male-00033"/>
  <p:tag name="ARTICULATE_CHARACTER_CROP" val="18985"/>
  <p:tag name="DUPLICATEID" val="39d8534b1d1641d485f6f09f5dc97ea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9"/>
  <p:tag name="ARTICULATE_NAV_LEVEL" val="1"/>
  <p:tag name="ARTICULATE_TOC_EXPANDED" val="True"/>
  <p:tag name="ARTICULATE_SLIDE_PRESENTER_GUID" val="5e840c65-df6f-41d1-8886-f4b3933cb753"/>
  <p:tag name="ARTICULATE_SLIDE_PAUSE" val="1"/>
  <p:tag name="ARTICULATE_HIDE_SLIDE" val="0"/>
  <p:tag name="ARTICULATE_PLAYER_CONTROL_PREVIOUS" val="False"/>
  <p:tag name="ARTICULATE_PLAYER_CONTROL_NEXT" val="True"/>
  <p:tag name="ARTICULATE_NEXT_BUTTON_ID" val="262"/>
  <p:tag name="ARTICULATE_PREV_BUTTON_ID" val="262"/>
  <p:tag name="ARTICULATE_USED_LAYOUT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CHARACTER_TYPE" val="photographic"/>
  <p:tag name="ARTICULATE_CHARACTER_ID" val="photo-male-00033"/>
  <p:tag name="ARTICULATE_CHARACTER_CROP" val="190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0"/>
  <p:tag name="ARTICULATE_NAV_LEVEL" val="1"/>
  <p:tag name="ARTICULATE_TOC_EXPANDED" val="True"/>
  <p:tag name="ARTICULATE_SLIDE_PRESENTER_GUID" val="5e840c65-df6f-41d1-8886-f4b3933cb753"/>
  <p:tag name="ARTICULATE_SLIDE_PAUSE" val="1"/>
  <p:tag name="ARTICULATE_HIDE_SLIDE" val="0"/>
  <p:tag name="ARTICULATE_PLAYER_CONTROL_PREVIOUS" val="False"/>
  <p:tag name="ARTICULATE_PLAYER_CONTROL_NEXT" val="True"/>
  <p:tag name="ARTICULATE_NEXT_BUTTON_ID" val="262"/>
  <p:tag name="ARTICULATE_USED_LAYOUT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CHARACTER_TYPE" val="photographic"/>
  <p:tag name="ARTICULATE_CHARACTER_ID" val="photo-male-00033"/>
  <p:tag name="ARTICULATE_CHARACTER_CROP" val="1903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1"/>
  <p:tag name="ARTICULATE_NAV_LEVEL" val="1"/>
  <p:tag name="ARTICULATE_TOC_EXPANDED" val="True"/>
  <p:tag name="ARTICULATE_SLIDE_PRESENTER_GUID" val="5e840c65-df6f-41d1-8886-f4b3933cb753"/>
  <p:tag name="ARTICULATE_SLIDE_PAUSE" val="1"/>
  <p:tag name="ARTICULATE_HIDE_SLIDE" val="0"/>
  <p:tag name="ARTICULATE_PLAYER_CONTROL_PREVIOUS" val="False"/>
  <p:tag name="ARTICULATE_PLAYER_CONTROL_NEXT" val="True"/>
  <p:tag name="ARTICULATE_NEXT_BUTTON_ID" val="262"/>
  <p:tag name="ARTICULATE_USED_LAYOUT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CHARACTER_TYPE" val="photographic"/>
  <p:tag name="ARTICULATE_CHARACTER_ID" val="photo-male-00033"/>
  <p:tag name="ARTICULATE_CHARACTER_CROP" val="18985"/>
  <p:tag name="DUPLICATEID" val="fb285c36dea74da783d5ef040bc53e7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NAV_LEVEL" val="1"/>
  <p:tag name="ARTICULATE_TOC_EXPANDED" val="True"/>
  <p:tag name="ARTICULATE_SLIDE_PRESENTER_GUID" val="5e840c65-df6f-41d1-8886-f4b3933cb753"/>
  <p:tag name="ARTICULATE_SLIDE_PAUSE" val="1"/>
  <p:tag name="ARTICULATE_HIDE_SLIDE" val="0"/>
  <p:tag name="ARTICULATE_PLAYER_CONTROL_PREVIOUS" val="False"/>
  <p:tag name="ARTICULATE_PLAYER_CONTROL_NEXT" val="False"/>
  <p:tag name="ARTICULATE_NEXT_BUTTON_ID" val="258"/>
  <p:tag name="ARTICULATE_PREV_BUTTON_ID" val="256"/>
  <p:tag name="AUDIO_ID" val="270"/>
  <p:tag name="ARTICULATE_USED_LAYOUT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CHARACTER_TYPE" val="photographic"/>
  <p:tag name="ARTICULATE_CHARACTER_ID" val="photo-female-00009"/>
  <p:tag name="ARTICULATE_CHARACTER_CROP" val="10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CHARACTER_TYPE" val="photographic"/>
  <p:tag name="ARTICULATE_CHARACTER_ID" val="photo-male-00033"/>
  <p:tag name="ARTICULATE_CHARACTER_CROP" val="1898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</TotalTime>
  <Words>368</Words>
  <Application>Microsoft Macintosh PowerPoint</Application>
  <PresentationFormat>On-screen Show (4:3)</PresentationFormat>
  <Paragraphs>57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Bebas</vt:lpstr>
      <vt:lpstr>Bellota</vt:lpstr>
      <vt:lpstr>Bellota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</dc:creator>
  <cp:lastModifiedBy>Microsoft Office User</cp:lastModifiedBy>
  <cp:revision>76</cp:revision>
  <dcterms:created xsi:type="dcterms:W3CDTF">2017-04-21T12:56:26Z</dcterms:created>
  <dcterms:modified xsi:type="dcterms:W3CDTF">2017-06-27T18:26:52Z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Path">
    <vt:lpwstr>Presentation1</vt:lpwstr>
  </property>
  <property fmtid="{D5CDD505-2E9C-101B-9397-08002B2CF9AE}" pid="3" name="ArticulateUseProject">
    <vt:lpwstr>1</vt:lpwstr>
  </property>
  <property fmtid="{D5CDD505-2E9C-101B-9397-08002B2CF9AE}" pid="4" name="ArticulateProjectVersion">
    <vt:lpwstr>8</vt:lpwstr>
  </property>
  <property fmtid="{D5CDD505-2E9C-101B-9397-08002B2CF9AE}" pid="5" name="ArticulateGUID">
    <vt:lpwstr>A0963EB4-6542-425D-A37E-EA1552FEB159</vt:lpwstr>
  </property>
  <property fmtid="{D5CDD505-2E9C-101B-9397-08002B2CF9AE}" pid="6" name="ArticulateProjectFull">
    <vt:lpwstr>C:\Users\Nicole\Desktop\Branched-PPT-Scenario\Branched-PPT-Template.ppta</vt:lpwstr>
  </property>
</Properties>
</file>